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314" r:id="rId10"/>
    <p:sldId id="315" r:id="rId11"/>
    <p:sldId id="316" r:id="rId12"/>
    <p:sldId id="317" r:id="rId13"/>
    <p:sldId id="265" r:id="rId14"/>
    <p:sldId id="338" r:id="rId15"/>
    <p:sldId id="341" r:id="rId16"/>
    <p:sldId id="342" r:id="rId17"/>
    <p:sldId id="339" r:id="rId18"/>
    <p:sldId id="266" r:id="rId19"/>
    <p:sldId id="318" r:id="rId20"/>
    <p:sldId id="343" r:id="rId21"/>
    <p:sldId id="340" r:id="rId22"/>
    <p:sldId id="319" r:id="rId23"/>
    <p:sldId id="344" r:id="rId24"/>
    <p:sldId id="348" r:id="rId25"/>
    <p:sldId id="345" r:id="rId26"/>
    <p:sldId id="320" r:id="rId27"/>
    <p:sldId id="346" r:id="rId28"/>
    <p:sldId id="347" r:id="rId29"/>
    <p:sldId id="349" r:id="rId30"/>
    <p:sldId id="350" r:id="rId31"/>
    <p:sldId id="35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4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8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93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4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6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56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72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54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2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9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54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699EC-1EFD-EE4B-AD5F-22ACD757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62773"/>
            <a:ext cx="12192000" cy="718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A157-C74E-DF4C-A98E-74614F21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34" y="704335"/>
            <a:ext cx="889687" cy="5820032"/>
          </a:xfrm>
        </p:spPr>
        <p:txBody>
          <a:bodyPr vert="wordArtVert">
            <a:noAutofit/>
          </a:bodyPr>
          <a:lstStyle/>
          <a:p>
            <a:r>
              <a:rPr lang="zh-CN" altLang="en-US" sz="2800" b="1">
                <a:solidFill>
                  <a:srgbClr val="A07660"/>
                </a:solidFill>
              </a:rPr>
              <a:t>第八章 命名实体识别</a:t>
            </a:r>
            <a:endParaRPr lang="en-US" sz="2800" b="1" dirty="0">
              <a:solidFill>
                <a:srgbClr val="A076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8.3.1 1998</a:t>
            </a:r>
            <a:r>
              <a:rPr lang="zh-CN" altLang="en-US" b="1" dirty="0"/>
              <a:t>年</a:t>
            </a:r>
            <a:r>
              <a:rPr lang="en-US" altLang="zh-CN" b="1" dirty="0"/>
              <a:t>《</a:t>
            </a:r>
            <a:r>
              <a:rPr lang="zh-CN" altLang="en-US" b="1" dirty="0"/>
              <a:t>人民日报</a:t>
            </a:r>
            <a:r>
              <a:rPr lang="en-US" altLang="zh-CN" b="1" dirty="0"/>
              <a:t>》</a:t>
            </a:r>
            <a:r>
              <a:rPr lang="zh-CN" altLang="en-US" b="1" dirty="0"/>
              <a:t>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萨哈夫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伊拉克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将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/d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同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联合国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销毁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伊拉克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大规模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/b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杀伤性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武器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特别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/a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委员会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继续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保持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合作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PKU</a:t>
            </a: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语料库中还存在许多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专有名词类型的复合词：</a:t>
            </a:r>
            <a:endParaRPr lang="en-US" sz="32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cs typeface="Times New Roman" panose="02020603050405020304" pitchFamily="18" charset="0"/>
              </a:rPr>
              <a:t>延安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en-US" dirty="0" err="1">
                <a:cs typeface="Times New Roman" panose="02020603050405020304" pitchFamily="18" charset="0"/>
              </a:rPr>
              <a:t>供水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工程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建成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en-US" dirty="0" err="1">
                <a:cs typeface="Times New Roman" panose="02020603050405020304" pitchFamily="18" charset="0"/>
              </a:rPr>
              <a:t>通水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</a:t>
            </a:r>
            <a:b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黄浦江畔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en-US" dirty="0" err="1"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/u [</a:t>
            </a:r>
            <a:r>
              <a:rPr lang="en-US" dirty="0" err="1">
                <a:cs typeface="Times New Roman" panose="02020603050405020304" pitchFamily="18" charset="0"/>
              </a:rPr>
              <a:t>东方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/s </a:t>
            </a:r>
            <a:r>
              <a:rPr lang="en-US" dirty="0" err="1">
                <a:cs typeface="Times New Roman" panose="02020603050405020304" pitchFamily="18" charset="0"/>
              </a:rPr>
              <a:t>明珠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电视塔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前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/f </a:t>
            </a:r>
            <a:r>
              <a:rPr lang="en-US" dirty="0" err="1">
                <a:cs typeface="Times New Roman" panose="02020603050405020304" pitchFamily="18" charset="0"/>
              </a:rPr>
              <a:t>热闹非凡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/l</a:t>
            </a:r>
            <a:b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一九九七年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/t [</a:t>
            </a:r>
            <a:r>
              <a:rPr lang="en-US" dirty="0" err="1">
                <a:cs typeface="Times New Roman" panose="02020603050405020304" pitchFamily="18" charset="0"/>
              </a:rPr>
              <a:t>诺贝尔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en-US" dirty="0" err="1">
                <a:cs typeface="Times New Roman" panose="02020603050405020304" pitchFamily="18" charset="0"/>
              </a:rPr>
              <a:t>物理奖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获得者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</a:t>
            </a:r>
          </a:p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8.3.2 </a:t>
            </a:r>
            <a:r>
              <a:rPr lang="zh-CN" altLang="en-US" b="1" dirty="0"/>
              <a:t>微软命名实体识别语料库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5E9D6-E360-5244-9EC9-E8798125BBD4}"/>
              </a:ext>
            </a:extLst>
          </p:cNvPr>
          <p:cNvSpPr/>
          <p:nvPr/>
        </p:nvSpPr>
        <p:spPr>
          <a:xfrm>
            <a:off x="838200" y="1690688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&lt;SENTENCE&gt;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藏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册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&lt;/w&gt;&lt;w&gt;&lt;TIMEX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"DATE"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１９４５年６月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&lt;/TIMEX&gt;&lt;/w&gt;&lt;w&gt;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油印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文物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保存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保管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调查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报告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调查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范围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故宫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历博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"ORGANIZATION"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古研所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北大清华图书馆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北图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伪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资料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库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二十几家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文物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二十万件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以上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洋洋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三万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珍贵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史料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&lt;/SENTENCE&gt;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3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 </a:t>
            </a:r>
            <a:r>
              <a:rPr lang="zh-CN" altLang="en-US" b="1" dirty="0"/>
              <a:t>基于层叠隐马尔可夫模型的角色标注框架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该框架的识别思路与日本人名的思路类似：为构成命名实体的短词语打标签，标签序列满足某种模式则识别为某种命名实体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角色标注模块的输入是分词模块的输出，两个模块都由隐马尔可夫模型驱动，所以称为</a:t>
            </a:r>
            <a:r>
              <a:rPr lang="zh-CN" altLang="en-US" b="1" dirty="0"/>
              <a:t>层叠隐马尔可夫模型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79ACBEA-014F-384D-A6B7-3F4540B8F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264313"/>
              </p:ext>
            </p:extLst>
          </p:nvPr>
        </p:nvGraphicFramePr>
        <p:xfrm>
          <a:off x="458056" y="1311275"/>
          <a:ext cx="10515600" cy="51816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3842486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92752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58369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标签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例子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0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华平先生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41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双名的首字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华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71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双名的末字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张华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562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单名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浩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说：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我是一个好人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”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968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刘、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小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李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469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后缀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总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、刘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、肖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氏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、吴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妈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、叶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帅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0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又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来到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于洪洋的家。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新华社记者黄文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摄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512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两个中国人名之间的成分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编剧邵钧林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稽道青说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13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人名的上文和姓成词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这里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有关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天培的壮烈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586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人名的末字和下文成词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龚学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平等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领导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邓颖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超生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4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姓与双名的首字成词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王国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863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姓与单名成词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高峰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汪洋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1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双名本身成词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朝阳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68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以上之外其他的角色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102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BB18CC-27A4-C441-B428-B45F7836575E}"/>
              </a:ext>
            </a:extLst>
          </p:cNvPr>
          <p:cNvSpPr/>
          <p:nvPr/>
        </p:nvSpPr>
        <p:spPr>
          <a:xfrm>
            <a:off x="7604589" y="6465129"/>
            <a:ext cx="91748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张华平和刘群教授论文</a:t>
            </a:r>
            <a:r>
              <a:rPr lang="en-US" altLang="zh-CN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基于角色标注的中国人名自动识别研究</a:t>
            </a:r>
            <a:r>
              <a:rPr lang="en-US" altLang="zh-CN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31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语料转换</a:t>
            </a:r>
            <a:endParaRPr lang="en-US" altLang="zh-CN" b="1" dirty="0"/>
          </a:p>
          <a:p>
            <a:r>
              <a:rPr lang="zh-CN" altLang="en-US" b="1" dirty="0"/>
              <a:t>训练</a:t>
            </a:r>
            <a:r>
              <a:rPr lang="en-US" altLang="zh-CN" b="1" dirty="0"/>
              <a:t>HMM</a:t>
            </a:r>
          </a:p>
          <a:p>
            <a:r>
              <a:rPr lang="zh-CN" altLang="en-US" b="1" dirty="0"/>
              <a:t>标注</a:t>
            </a:r>
            <a:endParaRPr lang="en-US" altLang="zh-CN" b="1" dirty="0"/>
          </a:p>
          <a:p>
            <a:r>
              <a:rPr lang="zh-CN" altLang="en-US" b="1" dirty="0"/>
              <a:t>模式匹配合并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语料转换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8F4355-0E9E-1A49-BFB9-9DE92AFDAD7F}"/>
              </a:ext>
            </a:extLst>
          </p:cNvPr>
          <p:cNvSpPr/>
          <p:nvPr/>
        </p:nvSpPr>
        <p:spPr>
          <a:xfrm>
            <a:off x="1160980" y="2398128"/>
            <a:ext cx="1088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原始语料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/r,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关天培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/w]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姓名拆分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/K,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/B,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上文成词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添加首尾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##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/S,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末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##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末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</a:p>
        </p:txBody>
      </p:sp>
    </p:spTree>
    <p:extLst>
      <p:ext uri="{BB962C8B-B14F-4D97-AF65-F5344CB8AC3E}">
        <p14:creationId xmlns:p14="http://schemas.microsoft.com/office/powerpoint/2010/main" val="253724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标注</a:t>
            </a:r>
            <a:endParaRPr lang="en-US" altLang="zh-CN" b="1" dirty="0"/>
          </a:p>
          <a:p>
            <a:r>
              <a:rPr lang="zh-CN" altLang="en-US" b="1" dirty="0"/>
              <a:t>模式匹配合并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F03020-DD7C-6A43-A9E8-A72C77AABBB6}"/>
              </a:ext>
            </a:extLst>
          </p:cNvPr>
          <p:cNvSpPr/>
          <p:nvPr/>
        </p:nvSpPr>
        <p:spPr>
          <a:xfrm>
            <a:off x="838200" y="2749467"/>
            <a:ext cx="108126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粗分结果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人名角色观察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  K 1 A 1 ][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 768 D 3 E 2 C 1 ][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 1698 D 298 L 19 E 11 K 8 B 5 ][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 35 L 9 ][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K 238 L 47 ][  K 1 A 1 ]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人名角色标注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 /K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/B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/K , /K]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识别出人名：龚学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BC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识别出人名：龚学平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BCD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细分词网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0:[ 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4:[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5:[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udeng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</a:t>
            </a:r>
          </a:p>
        </p:txBody>
      </p:sp>
    </p:spTree>
    <p:extLst>
      <p:ext uri="{BB962C8B-B14F-4D97-AF65-F5344CB8AC3E}">
        <p14:creationId xmlns:p14="http://schemas.microsoft.com/office/powerpoint/2010/main" val="160443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8.4.2 </a:t>
            </a:r>
            <a:r>
              <a:rPr lang="zh-CN" altLang="en-US" b="1" dirty="0"/>
              <a:t>基于角色标注的地名识别 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E33C3D8-3A4D-EF48-9311-735DEB97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587501"/>
              </p:ext>
            </p:extLst>
          </p:nvPr>
        </p:nvGraphicFramePr>
        <p:xfrm>
          <a:off x="663539" y="2057400"/>
          <a:ext cx="10515600" cy="27432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9436571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270619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8664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示例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95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地名的上文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44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地名的下文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刘家村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下岸村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相邻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中国地名的首部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074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中国地名的中部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2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中国地名的末部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5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中国地名的后缀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海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淀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区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04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连接词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刘家村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下岸村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相邻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058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其他非地名成分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4806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0CCB02-CE17-504D-8D23-CE65BE86A0A2}"/>
              </a:ext>
            </a:extLst>
          </p:cNvPr>
          <p:cNvSpPr/>
          <p:nvPr/>
        </p:nvSpPr>
        <p:spPr>
          <a:xfrm>
            <a:off x="990600" y="5468890"/>
            <a:ext cx="907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参考了俞鸿魁等人的论文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基于层叠隐马尔可夫模型的中文命名实体识别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59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8.4.3 </a:t>
            </a:r>
            <a:r>
              <a:rPr lang="zh-CN" altLang="en-US" b="1" dirty="0"/>
              <a:t>基于角色标注的机构名识别</a:t>
            </a:r>
            <a:endParaRPr lang="en-US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A361E5-02CF-3549-B4D3-B9ECB5F43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712031"/>
              </p:ext>
            </p:extLst>
          </p:nvPr>
        </p:nvGraphicFramePr>
        <p:xfrm>
          <a:off x="324492" y="1690688"/>
          <a:ext cx="10515600" cy="3352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6642135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327412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1949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例子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945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参与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亚太经合组织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活动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91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报道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17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连接词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天津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40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特征词的一般性前缀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电影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学院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081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特征词的译名性前缀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美国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摩托罗拉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576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特征词的地名性前缀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交通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银行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分行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406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特征词的机构名前缀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中共中央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顾问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委员会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593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特征词的特殊性前缀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53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机构名的特征词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国务院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侨务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办公室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333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其他非机构名成分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20945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96CCA-DBC1-5D4E-BEDB-3372C020F61C}"/>
              </a:ext>
            </a:extLst>
          </p:cNvPr>
          <p:cNvSpPr/>
          <p:nvPr/>
        </p:nvSpPr>
        <p:spPr>
          <a:xfrm>
            <a:off x="1106184" y="5376753"/>
            <a:ext cx="9209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参考俞鸿魁、张华平、刘群所著</a:t>
            </a:r>
            <a:r>
              <a:rPr lang="zh-CN" altLang="en-US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基于角色标注的中文机构名识别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命名实体的边界可以通过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确定</a:t>
                </a:r>
                <a:r>
                  <a:rPr lang="en-US" dirty="0"/>
                  <a:t> </a:t>
                </a: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其类别可以通过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B-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nt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等附加类别的标签来确定</a:t>
                </a:r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第八章 命名实体识别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8.1 </a:t>
            </a:r>
            <a:r>
              <a:rPr lang="zh-CN" altLang="en-US" b="1" dirty="0"/>
              <a:t>概述</a:t>
            </a:r>
            <a:endParaRPr lang="en-US" altLang="zh-CN" b="1" dirty="0"/>
          </a:p>
          <a:p>
            <a:r>
              <a:rPr lang="en-US" b="1" dirty="0"/>
              <a:t>8.2 </a:t>
            </a:r>
            <a:r>
              <a:rPr lang="zh-CN" altLang="en-US" b="1" dirty="0"/>
              <a:t>基于规则的命名实体识别</a:t>
            </a:r>
            <a:endParaRPr lang="en-US" b="1" dirty="0"/>
          </a:p>
          <a:p>
            <a:r>
              <a:rPr lang="en-US" b="1" dirty="0"/>
              <a:t>8.3 </a:t>
            </a:r>
            <a:r>
              <a:rPr lang="zh-CN" altLang="en-US" b="1" dirty="0"/>
              <a:t>命名实体识别语料库 </a:t>
            </a:r>
            <a:endParaRPr lang="en-US" b="1" dirty="0"/>
          </a:p>
          <a:p>
            <a:r>
              <a:rPr lang="en-US" b="1" dirty="0"/>
              <a:t>8.4 </a:t>
            </a:r>
            <a:r>
              <a:rPr lang="zh-CN" altLang="en-US" b="1" dirty="0"/>
              <a:t>基于层叠隐马尔可夫模型的角色标注框架</a:t>
            </a:r>
            <a:endParaRPr lang="en-US" b="1" dirty="0"/>
          </a:p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  <a:p>
            <a:r>
              <a:rPr lang="en-US" b="1" dirty="0"/>
              <a:t>8.6 </a:t>
            </a:r>
            <a:r>
              <a:rPr lang="zh-CN" altLang="en-US" b="1" dirty="0"/>
              <a:t>自定义领域命名实体识别</a:t>
            </a:r>
            <a:endParaRPr lang="en-US" b="1" dirty="0"/>
          </a:p>
          <a:p>
            <a:r>
              <a:rPr lang="en-US" b="1" dirty="0"/>
              <a:t>8.7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E264A8B-304B-7D4E-9774-1FE92E00FB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1567842"/>
                  </p:ext>
                </p:extLst>
              </p:nvPr>
            </p:nvGraphicFramePr>
            <p:xfrm>
              <a:off x="838200" y="1565433"/>
              <a:ext cx="10515600" cy="463296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7298908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5136871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3435597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07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萨哈夫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12322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说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84341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7769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254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将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87206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同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72978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联合国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6680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销毁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15481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52587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大规模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56489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杀伤性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42855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武器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297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2038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委员会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98496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继续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72292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0031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合作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25682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9245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E264A8B-304B-7D4E-9774-1FE92E00FB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1567842"/>
                  </p:ext>
                </p:extLst>
              </p:nvPr>
            </p:nvGraphicFramePr>
            <p:xfrm>
              <a:off x="838200" y="1565433"/>
              <a:ext cx="10515600" cy="463296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7298908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5136871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343559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" t="-31579" r="-200000" b="-187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362" t="-31579" r="-100000" b="-187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2" t="-31579" b="-187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07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萨哈夫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123226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说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843417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77695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25467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将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87206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同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729789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联合国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6680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销毁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1548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52587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大规模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564894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杀伤性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428552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武器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2979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20386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委员会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984962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继续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72292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0031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合作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256824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92457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8.5.1 </a:t>
            </a:r>
            <a:r>
              <a:rPr lang="zh-CN" altLang="en-US" b="1" dirty="0"/>
              <a:t>特征提取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ACA6F3D-309F-2B4F-A893-B530DD010E9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2548597"/>
                  </p:ext>
                </p:extLst>
              </p:nvPr>
            </p:nvGraphicFramePr>
            <p:xfrm>
              <a:off x="838200" y="2536399"/>
              <a:ext cx="10515600" cy="1955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29597300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8977140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63640959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词语特征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词性特征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736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209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52424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14886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960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21139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ACA6F3D-309F-2B4F-A893-B530DD010E9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2548597"/>
                  </p:ext>
                </p:extLst>
              </p:nvPr>
            </p:nvGraphicFramePr>
            <p:xfrm>
              <a:off x="838200" y="2536399"/>
              <a:ext cx="10515600" cy="1955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29597300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8977140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63640959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词语特征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词性特征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7363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119231" r="-100000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20931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62" t="-219231" r="-200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219231" r="-100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219231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24246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307407" r="-100000" b="-1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307407" b="-1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48863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423077" r="-100000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42307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600006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523077" r="-100000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21139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8.5.2 </a:t>
            </a:r>
            <a:r>
              <a:rPr lang="zh-CN" altLang="en-US" b="1" dirty="0"/>
              <a:t>基于隐马尔可夫模型序列标注的命名实体识别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recognizer.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data/test/pku98/199801-train.txt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8.5.3 </a:t>
            </a:r>
            <a:r>
              <a:rPr lang="zh-CN" altLang="en-US" b="1" dirty="0"/>
              <a:t>基于感知机序列标注的命名实体识别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(corpus, model).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2008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8.5.3 </a:t>
            </a:r>
            <a:r>
              <a:rPr lang="zh-CN" altLang="en-US" b="1" dirty="0"/>
              <a:t>基于感知机序列标注的命名实体识别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PerceptronPOSTagger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recognizer);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 sentence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特朗普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电话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讨论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[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太空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/s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探索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vn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技术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公司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nt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//②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(!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equals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(sentence))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//③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learn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(sentence);</a:t>
            </a:r>
          </a:p>
        </p:txBody>
      </p:sp>
    </p:spTree>
    <p:extLst>
      <p:ext uri="{BB962C8B-B14F-4D97-AF65-F5344CB8AC3E}">
        <p14:creationId xmlns:p14="http://schemas.microsoft.com/office/powerpoint/2010/main" val="288080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8.5.4 </a:t>
            </a:r>
            <a:r>
              <a:rPr lang="zh-CN" altLang="en-US" b="1" dirty="0"/>
              <a:t>基于条件随机场序列标注的命名实体识别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CRFNERecognizer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CRFNERecognizer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空白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recognizer.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(corpus, model);</a:t>
            </a:r>
          </a:p>
        </p:txBody>
      </p:sp>
    </p:spTree>
    <p:extLst>
      <p:ext uri="{BB962C8B-B14F-4D97-AF65-F5344CB8AC3E}">
        <p14:creationId xmlns:p14="http://schemas.microsoft.com/office/powerpoint/2010/main" val="71089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8.5.5 </a:t>
            </a:r>
            <a:r>
              <a:rPr lang="zh-CN" altLang="en-US" b="1" dirty="0"/>
              <a:t>命名实体识别标准化评测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正确识别的命名实体数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识别出的命名实体总数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i="1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i="1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正确识别的命名实体数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命名实体总数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8.5.5 </a:t>
            </a:r>
            <a:r>
              <a:rPr lang="zh-CN" altLang="en-US" b="1" dirty="0"/>
              <a:t>命名实体识别标准化评测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0D1B2FB-915A-4048-A7B2-48C184A984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944274"/>
                  </p:ext>
                </p:extLst>
              </p:nvPr>
            </p:nvGraphicFramePr>
            <p:xfrm>
              <a:off x="838200" y="2523499"/>
              <a:ext cx="10515600" cy="1244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39763874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436271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253598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0444152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51574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30.14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43.64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8145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78.98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82.94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65537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条件随机场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87.93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73.75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0160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0D1B2FB-915A-4048-A7B2-48C184A984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944274"/>
                  </p:ext>
                </p:extLst>
              </p:nvPr>
            </p:nvGraphicFramePr>
            <p:xfrm>
              <a:off x="838200" y="2523499"/>
              <a:ext cx="10515600" cy="1244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39763874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436271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253598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04441527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83" t="-19231" r="-2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83" t="-19231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483" t="-19231" b="-3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1574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30.14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43.64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81453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78.98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82.94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65537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条件随机场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87.93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73.75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0160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 </a:t>
            </a:r>
            <a:r>
              <a:rPr lang="zh-CN" altLang="en-US" b="1" dirty="0"/>
              <a:t>自定义领域命名实体识别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以战斗机名称的识别为例，演示量身定制一套领域模型的完整流程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9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8.6.1 </a:t>
            </a:r>
            <a:r>
              <a:rPr lang="zh-CN" altLang="en-US" b="1" dirty="0"/>
              <a:t>标注领域命名实体识别语料库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假设生语料中有如下句子：</a:t>
            </a:r>
            <a:endParaRPr lang="en-US" sz="32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米高扬设计米格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：米格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型战斗机比米格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性能更好。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32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en-US" sz="3200" dirty="0" err="1">
                <a:cs typeface="Times New Roman" panose="02020603050405020304" pitchFamily="18" charset="0"/>
              </a:rPr>
              <a:t>的词法分析器输出如下结果</a:t>
            </a:r>
            <a:r>
              <a:rPr lang="en-US" sz="3200" dirty="0">
                <a:cs typeface="Times New Roman" panose="02020603050405020304" pitchFamily="18" charset="0"/>
              </a:rPr>
              <a:t>：</a:t>
            </a: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米高扬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en-US" dirty="0" err="1">
                <a:cs typeface="Times New Roman" panose="02020603050405020304" pitchFamily="18" charset="0"/>
              </a:rPr>
              <a:t>设计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PF/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PF/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/k </a:t>
            </a:r>
            <a:r>
              <a:rPr lang="en-US" dirty="0" err="1">
                <a:cs typeface="Times New Roman" panose="02020603050405020304" pitchFamily="18" charset="0"/>
              </a:rPr>
              <a:t>战斗机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性能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更好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/d </a:t>
            </a:r>
            <a:r>
              <a:rPr lang="en-US" dirty="0"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人工将其校正为：</a:t>
            </a:r>
            <a:endParaRPr lang="en-US" sz="3200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米高扬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设计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17PF/m]/np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17PF/m]/np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/k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战斗机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性能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更好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/l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样本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至少标注数千个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DC2B6-D434-9A4B-B65C-8380E725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93" y="2680929"/>
            <a:ext cx="5191161" cy="367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8.1.1 </a:t>
            </a:r>
            <a:r>
              <a:rPr lang="zh-CN" altLang="en-US" b="1" dirty="0"/>
              <a:t>命名实体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文本中有一些描述实体的词汇，比如人名、地名、组织机构名、股票基金、医学术语等，称为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named entity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数量无穷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构词灵活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类别模糊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8.6.2 </a:t>
            </a:r>
            <a:r>
              <a:rPr lang="zh-CN" altLang="en-US" b="1" dirty="0"/>
              <a:t>训练领域模型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3F8F56-8AF6-DF43-86B8-A88A86A8F669}"/>
              </a:ext>
            </a:extLst>
          </p:cNvPr>
          <p:cNvSpPr/>
          <p:nvPr/>
        </p:nvSpPr>
        <p:spPr>
          <a:xfrm>
            <a:off x="838200" y="1870075"/>
            <a:ext cx="10515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tagSet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nerLabels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clear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不识别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nr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ns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tagSet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nerLabels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"np"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目标是识别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(PLANE_CORPUS, PLANE_MODEL).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AbstractLexicalAnalyzer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PerceptronPOSTagger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recognizer);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米高扬设计米格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：米格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型战斗机比米格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性能更好。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95764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8.7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从规则到统计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命名实体识别的规则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层叠隐马尔可夫模型角色标注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序列标注三种识别方法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作为监督学习的应用，命名实体识别离不开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标注语料库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设计特征模板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训练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评估准确率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模型能够识别出哪些命名实体完全由语料库决定。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通用语料库无法解决领域需求，领域语料库的标注非常重要。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DD8FB745-6BB2-3547-AA47-74FE829564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038599" y="437457"/>
            <a:ext cx="7840875" cy="20591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6D8E0-61F6-7B49-A065-12C065AE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21" y="3021531"/>
            <a:ext cx="4762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8.1.2 </a:t>
            </a:r>
            <a:r>
              <a:rPr lang="zh-CN" altLang="en-US" b="1" dirty="0"/>
              <a:t>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识别出句子中命名实体的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边界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与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类别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的任务称为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命名实体识别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Named Entity Recognition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NER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对于规则性较强的命名实体，完全可以通过正则表达式处理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对于较短的命名实体，比如人名，完全可以通过分词确定边界，通过词性标注模块确定类别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cs typeface="Times New Roman" panose="02020603050405020304" pitchFamily="18" charset="0"/>
              </a:rPr>
              <a:t>在另一些语料库中（如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PKU</a:t>
            </a:r>
            <a:r>
              <a:rPr lang="en-US" dirty="0" err="1">
                <a:cs typeface="Times New Roman" panose="02020603050405020304" pitchFamily="18" charset="0"/>
              </a:rPr>
              <a:t>等</a:t>
            </a:r>
            <a:r>
              <a:rPr lang="en-US" dirty="0">
                <a:cs typeface="Times New Roman" panose="02020603050405020304" pitchFamily="18" charset="0"/>
              </a:rPr>
              <a:t>），</a:t>
            </a:r>
            <a:r>
              <a:rPr lang="en-US" dirty="0" err="1">
                <a:cs typeface="Times New Roman" panose="02020603050405020304" pitchFamily="18" charset="0"/>
              </a:rPr>
              <a:t>机构名这样的复合词是拆开的，此时就需要一个专门的命名实体识别模块了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 </a:t>
            </a:r>
            <a:r>
              <a:rPr lang="zh-CN" altLang="en-US" b="1" dirty="0"/>
              <a:t>基于规则的命名实体识别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这些系统属于</a:t>
            </a:r>
            <a:r>
              <a:rPr lang="en-US" dirty="0" err="1"/>
              <a:t>HanLP</a:t>
            </a:r>
            <a:r>
              <a:rPr lang="zh-CN" altLang="en-US" dirty="0"/>
              <a:t>早期设计的一部分，虽然已经落伍，但可以应付一些语料匮乏的专门领域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8.2.1 </a:t>
            </a:r>
            <a:r>
              <a:rPr lang="zh-CN" altLang="en-US" b="1" dirty="0"/>
              <a:t>基于规则的音译人名识别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在一段待识别的文本中，若音译字符连续出现，则很有可能来自一个音译人名</a:t>
            </a:r>
            <a:endParaRPr lang="en-US" altLang="zh-CN" dirty="0"/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若粗分结果中某词语的备选词性（词性由核心词典、用户词典提供）含有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nrf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（音译人名），则触发规则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从该词语出发往右扫描，若遇到音译人名词库中的词语，则合并，否则终止扫描。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8.2.2 </a:t>
            </a:r>
            <a:r>
              <a:rPr lang="zh-CN" altLang="en-US" b="1" dirty="0"/>
              <a:t>基于规则的日本人名识别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日本人名识别规则：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在文本中匹配日本人名的姓氏和名字，分别记作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和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将连续的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xm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合并为日本人名，标注为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nrj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8.2.3 </a:t>
            </a:r>
            <a:r>
              <a:rPr lang="zh-CN" altLang="en-US" b="1" dirty="0"/>
              <a:t>基于规则的数词英文识别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首先利用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com.hankcs.hanlp.dictionary.other.CharType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工具类获取每个字符的类型。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然后扫描字符串的类型数组，将类型相同的字符合并，利用其类型确定词性（数词</a:t>
            </a:r>
            <a:r>
              <a:rPr lang="en-US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或英文</a:t>
            </a:r>
            <a:r>
              <a:rPr lang="en-US" sz="2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等）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0CFDDC-3FDB-9B40-AFD5-8A0FA9FEEF2E}"/>
              </a:ext>
            </a:extLst>
          </p:cNvPr>
          <p:cNvSpPr/>
          <p:nvPr/>
        </p:nvSpPr>
        <p:spPr>
          <a:xfrm>
            <a:off x="990600" y="41131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ViterbiSegment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牛奶三〇〇克壹佰块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克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300g100rmb"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85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 </a:t>
            </a:r>
            <a:r>
              <a:rPr lang="zh-CN" altLang="en-US" b="1" dirty="0"/>
              <a:t>命名实体识别语料库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命名实体识别语料的针对性非常强，往往是人们关心什么样的命名实体，就去标注什么样的语料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1700</Words>
  <Application>Microsoft Macintosh PowerPoint</Application>
  <PresentationFormat>Widescreen</PresentationFormat>
  <Paragraphs>368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第八章 命名实体识别</vt:lpstr>
      <vt:lpstr>第八章 命名实体识别</vt:lpstr>
      <vt:lpstr>8.1.1 命名实体</vt:lpstr>
      <vt:lpstr>8.1.2 命名实体识别</vt:lpstr>
      <vt:lpstr>8.2 基于规则的命名实体识别</vt:lpstr>
      <vt:lpstr>8.2.1 基于规则的音译人名识别</vt:lpstr>
      <vt:lpstr>8.2.2 基于规则的日本人名识别</vt:lpstr>
      <vt:lpstr>8.2.3 基于规则的数词英文识别</vt:lpstr>
      <vt:lpstr>8.3 命名实体识别语料库 </vt:lpstr>
      <vt:lpstr>8.3.1 1998年《人民日报》语料库</vt:lpstr>
      <vt:lpstr>8.3.2 微软命名实体识别语料库</vt:lpstr>
      <vt:lpstr>8.4 基于层叠隐马尔可夫模型的角色标注框架</vt:lpstr>
      <vt:lpstr>8.4.1 基于角色标注的中国人名识别</vt:lpstr>
      <vt:lpstr>8.4.1 基于角色标注的中国人名识别</vt:lpstr>
      <vt:lpstr>8.4.1 基于角色标注的中国人名识别</vt:lpstr>
      <vt:lpstr>8.4.1 基于角色标注的中国人名识别</vt:lpstr>
      <vt:lpstr>8.4.2 基于角色标注的地名识别 </vt:lpstr>
      <vt:lpstr>8.4.3 基于角色标注的机构名识别</vt:lpstr>
      <vt:lpstr>8.5 基于序列标注的命名实体识别</vt:lpstr>
      <vt:lpstr>8.5 基于序列标注的命名实体识别</vt:lpstr>
      <vt:lpstr>8.5.1 特征提取</vt:lpstr>
      <vt:lpstr>8.5.2 基于隐马尔可夫模型序列标注的命名实体识别</vt:lpstr>
      <vt:lpstr>8.5.3 基于感知机序列标注的命名实体识别</vt:lpstr>
      <vt:lpstr>8.5.3 基于感知机序列标注的命名实体识别</vt:lpstr>
      <vt:lpstr>8.5.4 基于条件随机场序列标注的命名实体识别</vt:lpstr>
      <vt:lpstr>8.5.5 命名实体识别标准化评测</vt:lpstr>
      <vt:lpstr>8.5.5 命名实体识别标准化评测</vt:lpstr>
      <vt:lpstr>8.6 自定义领域命名实体识别</vt:lpstr>
      <vt:lpstr>8.6.1 标注领域命名实体识别语料库</vt:lpstr>
      <vt:lpstr>8.6.2 训练领域模型</vt:lpstr>
      <vt:lpstr>8.7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韩 和</cp:lastModifiedBy>
  <cp:revision>364</cp:revision>
  <dcterms:created xsi:type="dcterms:W3CDTF">2019-10-06T17:25:52Z</dcterms:created>
  <dcterms:modified xsi:type="dcterms:W3CDTF">2019-10-08T00:49:57Z</dcterms:modified>
</cp:coreProperties>
</file>